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2" d="100"/>
          <a:sy n="92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050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GF_MASTER">
    <p:bg>
      <p:bgPr>
        <a:solidFill>
          <a:srgbClr val="0A1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00600"/>
            <a:ext cx="9144000" cy="18288"/>
          </a:xfrm>
          <a:prstGeom prst="rect">
            <a:avLst/>
          </a:prstGeom>
          <a:solidFill>
            <a:srgbClr val="1E293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4846320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KGF | Kings Golden Future — Confidential Investor Pitch Deck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5943600" y="4846320"/>
            <a:ext cx="3200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DePIN • AI Computing • Real-World Assets (RWA)</a:t>
            </a:r>
            <a:endParaRPr lang="en-US" sz="9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731520"/>
            <a:ext cx="109728" cy="3474720"/>
          </a:xfrm>
          <a:prstGeom prst="rect">
            <a:avLst/>
          </a:prstGeom>
          <a:solidFill>
            <a:srgbClr val="D4AF37"/>
          </a:solidFill>
          <a:ln/>
        </p:spPr>
      </p:sp>
      <p:pic>
        <p:nvPicPr>
          <p:cNvPr id="3" name="Image 0" descr="D:\Downloads\KGN\assets\kgf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73152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828800" y="8686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KINGS GOLDEN FUTURE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22960" y="16459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Bridging AI Computing Power with Real-World Physical Assets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822960" y="2834640"/>
            <a:ext cx="7498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Decentralized Physical Infrastructure Network (DePIN) generating sustainable, cash-backed daily yields and quarterly profit distributions across AI computing nodes and a 10-project RWA ecosystem.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22960" y="3749040"/>
            <a:ext cx="2423160" cy="82296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A375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22960" y="38404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Guaranteed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" y="4224528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CAPITAL RETURN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3429000" y="3749040"/>
            <a:ext cx="2423160" cy="82296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A375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429000" y="38404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Global Pool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429000" y="4224528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PROFIT SHARING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035040" y="3749040"/>
            <a:ext cx="2423160" cy="82296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A375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35040" y="38404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60-Mo HNW / 24-Mo Core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035040" y="4224528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INFRASTRUCTURE LIFESPAN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OVERVIEW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KGF At A Glance: The Dual-Engine Infrastructure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High-level synthesis of our value proposition, market positioning, and investment opportunity.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17320"/>
            <a:ext cx="3931920" cy="15087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371183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The Core Vision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3566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Pioneering the convergence of AI Computing Hardware with Real-World Physical Assets (RWAs).
• Eliminating speculative crypto volatility by anchoring daily yields to physical cash-generating utilities (Alkaline Hydrogen Water, Vending, EV).
• Dual-engine growth: Digital yield generation meets physical distribution franchises.
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663440" y="1417320"/>
            <a:ext cx="3931920" cy="15087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46320" y="1412747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High-Yield Tokenomics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46320" y="1828800"/>
            <a:ext cx="3566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Proprietary 3-Wallet Dynamic Balancing: 0.8 Static (KGF) + 1.2 Earning (USDT) + 1.0 Utility (HGN).
• 1% Daily Yield output on standard Hydrogen Computing units (300 USDT).
• Self-sustaining ecosystem funded by 35 USDT/mo Data Storage Box recurring subscriptions.
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48640" y="3063240"/>
            <a:ext cx="3931920" cy="15087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8B5C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027494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High-Net-Worth Investor Tiers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31520" y="3474720"/>
            <a:ext cx="3566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Dedicated institutional &amp; angel tiers: Golden ($3K), Diamond ($5K), Platinum ($10K).
• 100% Capital Return upon completion of a structured 60-month operational lifecycle.
• Direct participation: 5% shared from company global ecosystem profits disbursed on a calendar quarterly basis.
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663440" y="3063240"/>
            <a:ext cx="3931920" cy="15087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846320" y="3058667"/>
            <a:ext cx="3566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Physical Franchise Network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46320" y="3474720"/>
            <a:ext cx="35661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Rapid community expansion via K1A through K6A tiered leadership ranking.
• Physical Distributor Centers (DC) serving local territories with alkaline water distribution.
• Saturday liquidity settlement windows with controlled reserve ratios to guarantee liquidity health.
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OPPORTUNITY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Structural Gap in Web3 &amp; Infrastructure Investment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market offerings force investors to choose between volatile speculation and low-yield traditional assets.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1965960" cy="30175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548640" cy="548640"/>
          </a:xfrm>
          <a:prstGeom prst="roundRect">
            <a:avLst/>
          </a:prstGeom>
          <a:solidFill>
            <a:srgbClr val="2E1020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6916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⚠️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2331720"/>
            <a:ext cx="1600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FCA5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Speculative Trap in Crypto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2971800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 of Web3 projects lack real-world utility, physical cash flow, or capital preservation mechanisms, leading to extreme liquidity vulnerability and loss of capital.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606040" y="1463040"/>
            <a:ext cx="1965960" cy="30175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88920" y="1645920"/>
            <a:ext cx="548640" cy="548640"/>
          </a:xfrm>
          <a:prstGeom prst="roundRect">
            <a:avLst/>
          </a:prstGeom>
          <a:solidFill>
            <a:srgbClr val="2E1020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788920" y="16916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⚡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788920" y="2331720"/>
            <a:ext cx="1600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FCA5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Compute Scarcity &amp; Bottlenecks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788920" y="2971800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Hyper-demand for AI and data processing infrastructure is skyrocketing, but centralized data centers suffer from high power costs, localized grid strain, and access barriers.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663440" y="1463040"/>
            <a:ext cx="1965960" cy="30175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1645920"/>
            <a:ext cx="548640" cy="548640"/>
          </a:xfrm>
          <a:prstGeom prst="roundRect">
            <a:avLst/>
          </a:prstGeom>
          <a:solidFill>
            <a:srgbClr val="2E1020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46320" y="16916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🏢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846320" y="2331720"/>
            <a:ext cx="1600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FCA5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Illiquid Real-World Assets (RWAs)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46320" y="2971800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High-margin physical businesses (vending, clean water, clean energy, EV fleet) are locked away in illiquid, capital-intensive silos inaccessible to everyday and angel investors.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720840" y="1463040"/>
            <a:ext cx="1965960" cy="30175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903720" y="1645920"/>
            <a:ext cx="548640" cy="548640"/>
          </a:xfrm>
          <a:prstGeom prst="roundRect">
            <a:avLst/>
          </a:prstGeom>
          <a:solidFill>
            <a:srgbClr val="2E1020"/>
          </a:solidFill>
          <a:ln w="12700">
            <a:solidFill>
              <a:srgbClr val="EF444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903720" y="1691640"/>
            <a:ext cx="548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🛡️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903720" y="2331720"/>
            <a:ext cx="1600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b="1" dirty="0">
                <a:solidFill>
                  <a:srgbClr val="FCA5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Capital Protection for Angels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903720" y="2971800"/>
            <a:ext cx="1600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Early-stage investors typically risk 100% loss with no liquidity timeline, no structured capital return, and no transparent automated dividend disbursement.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48640" y="4572000"/>
            <a:ext cx="8046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Takeaway: High-Net-Worth and Institutional capital requires a hybrid model: High-yield tech returns + physical RWA cash flows + guaranteed capital return.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SOLUTION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KGF Dual-Engine Infrastructure Model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Harmonizing digital computational capacity with high-velocity physical revenue streams.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886200" cy="2834640"/>
          </a:xfrm>
          <a:prstGeom prst="roundRect">
            <a:avLst/>
          </a:prstGeom>
          <a:solidFill>
            <a:srgbClr val="0D1B3E"/>
          </a:solidFill>
          <a:ln w="25400">
            <a:solidFill>
              <a:srgbClr val="06B6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459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 1: DIGITAL INFRASTRUCTURE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659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 Computing Power &amp; Data Storage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31520" y="2331720"/>
            <a:ext cx="35204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Distributed AI Computing: </a:t>
            </a: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Modular 300 USDT compute nodes delivering 1% daily return.
</a:t>
            </a: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Recurring Cloud Revenue: </a:t>
            </a: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Mandatory 35 USDT/mo Data Storage Box sustains continuous corporate reserves.
</a:t>
            </a: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Automated Cron Rebalance: </a:t>
            </a: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downtime; retroactive yield reconciliation algorithm.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709160" y="1463040"/>
            <a:ext cx="3886200" cy="2834640"/>
          </a:xfrm>
          <a:prstGeom prst="roundRect">
            <a:avLst/>
          </a:prstGeom>
          <a:solidFill>
            <a:srgbClr val="0A2818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92040" y="164592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 2: PHYSICAL ASSETS (RWA)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892040" y="196596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Real-World Asset Deployment &amp; Franchises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892040" y="2331720"/>
            <a:ext cx="352044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Alkaline Hydrogen Water Vending: </a:t>
            </a: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distribution centers redeeming 1 HGN for 5L daily wellness water.
</a:t>
            </a: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10-Project RWA Pipeline: </a:t>
            </a: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Expanding into EV charging hubs, vehicle rentals, solar estates, hygiene tech.
</a:t>
            </a: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Tangible Collateral: </a:t>
            </a:r>
            <a:r>
              <a:rPr lang="en-US" sz="10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tokenized yield is backstopped by operating hardware and franchise inventory.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4389120"/>
            <a:ext cx="8046720" cy="4114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462272"/>
            <a:ext cx="7863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KGF SYNERGY: Computational yield funds physical asset expansion — Physical asset cash flows backstop token liquidity &amp; investor profits.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SIZE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Trillion-Dollar Macro Tailwinds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Positioned at the intersection of three highest-growth global mega-trends.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2560320" cy="31089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4592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$16.1T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731520" y="224028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RWA Tokenization Market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2648643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Boston Consulting Group (BCG) by 2030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31520" y="2880360"/>
            <a:ext cx="21945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Real-World Asset tokenization is projected to capture 10% of global GDP by 2030, transforming real estate, energy, infrastructure, and physical franchises into liquid high-yield assets.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91840" y="1463040"/>
            <a:ext cx="2560320" cy="31089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474720" y="164592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$1.3T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3474720" y="224028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AI &amp; Compute Boom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474720" y="2622666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Bloomberg Intelligence Forecast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474720" y="2880360"/>
            <a:ext cx="21945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Surging demand for decentralized computing power, high-performance computing clusters, and low-latency edge computing infrastructure required by enterprise AI applications.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35040" y="1463040"/>
            <a:ext cx="2560320" cy="31089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0" y="164592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$418B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6217920" y="224028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Clean Hydrogen &amp; Functional Water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17920" y="2674621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 View Research / Frost &amp; Sullivan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17920" y="2880360"/>
            <a:ext cx="21945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Explosive consumer shift towards cellular micro-hydration, alkaline wellness, and zero-emission green hydrogen technologies across commercial vending and residential sectors.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ECOSYSTEM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Proprietary Hardware &amp; Subscription Products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products powering user participation, ongoing cashflow, and physical utility.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2560320" cy="315468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A375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00200"/>
            <a:ext cx="2194560" cy="1005840"/>
          </a:xfrm>
          <a:prstGeom prst="roundRect">
            <a:avLst/>
          </a:prstGeom>
          <a:solidFill>
            <a:srgbClr val="070C1E"/>
          </a:solidFill>
          <a:ln/>
        </p:spPr>
      </p:sp>
      <p:pic>
        <p:nvPicPr>
          <p:cNvPr id="8" name="Image 0" descr="D:\Downloads\KGN\assets\hydrogen_computing_pow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1645920"/>
            <a:ext cx="1005840" cy="9144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" y="269748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 Computing Power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297180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300.00 USDT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3291840"/>
            <a:ext cx="21945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12 Months deployment on 24 Months return cycle.
• 1% Daily Yield output (3.0 USDT/day).
• Proprietary AI Data Mining algorithm with retroactive catch-up logic.
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3291840" y="1463040"/>
            <a:ext cx="2560320" cy="315468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A3756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474720" y="1600200"/>
            <a:ext cx="2194560" cy="1005840"/>
          </a:xfrm>
          <a:prstGeom prst="roundRect">
            <a:avLst/>
          </a:prstGeom>
          <a:solidFill>
            <a:srgbClr val="070C1E"/>
          </a:solidFill>
          <a:ln/>
        </p:spPr>
      </p:sp>
      <p:pic>
        <p:nvPicPr>
          <p:cNvPr id="14" name="Image 1" descr="D:\Downloads\KGN\assets\data_storage_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80" y="1645920"/>
            <a:ext cx="1005840" cy="9144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3474720" y="269748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Storage Box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3474720" y="297180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35.00 USDT / Month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3474720" y="3291840"/>
            <a:ext cx="21945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Mandatory cloud ledger maintenance fee.
• Auto-renewed seamlessly from Earning Funds.
• Enforces strict network health &amp; active participant compliance.
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6035040" y="1463040"/>
            <a:ext cx="2560320" cy="315468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A3756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217920" y="1600200"/>
            <a:ext cx="2194560" cy="1005840"/>
          </a:xfrm>
          <a:prstGeom prst="roundRect">
            <a:avLst/>
          </a:prstGeom>
          <a:solidFill>
            <a:srgbClr val="070C1E"/>
          </a:solidFill>
          <a:ln/>
        </p:spPr>
      </p:sp>
      <p:pic>
        <p:nvPicPr>
          <p:cNvPr id="20" name="Image 2" descr="D:\Downloads\KGN\assets\alkaline_wa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2280" y="1645920"/>
            <a:ext cx="1005840" cy="9144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217920" y="269748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Alkaline Hydrogen Water (5L)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6217920" y="29718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HGN Token (5.00 USDT)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6217920" y="3291840"/>
            <a:ext cx="21945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Active Hydrogen-rich alkaline water (-ORP).
• Deep cellular micro-hydration in 5L carry packs.
• Daily redemption from local certified Distributor Centers (DC).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ECONOMIC MODEL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3-Wallet Dynamic Balancing System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Mathematical precision dividing the daily 3.0 USDT yield to ensure perpetual network liquidity.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13716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Compute Yield: 1.0% of 300 USDT = $3.00 USDT / Day (Automated Algorithm)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0320" cy="283464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92024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STATIC FUNDS (KGF)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731520" y="21945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 USDT / Day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" y="251460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26.6% Allocation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1520" y="283464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Locked long-term capital reserve token (KGF).
• 24-Month lock ensures continuous project liquidity retention.
• Non-inflationary asset backed by computational expansion.
• Subject to 3-month storage compliance governance.
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291840" y="1783080"/>
            <a:ext cx="2560320" cy="283464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0" y="192024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EARNING FUNDS (USDT)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74720" y="21945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USDT / Day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474720" y="251460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40.0% Allocation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74720" y="283464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Liquid, on-chain BEP-20 USDT withdrawable to user wallets.
• Multiples of $10 with minimum withdrawal of $10 USDT.
• 5% fee for first 3 monthly withdrawals; 10% thereafter.
• Zero-fee peer-to-peer (P2P) internal transfers.
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035040" y="1783080"/>
            <a:ext cx="2560320" cy="283464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0" y="1920240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UTILITY FUNDS (HGN)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217920" y="21945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 USDT / Day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217920" y="2514600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33.3% Allocation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217920" y="2834640"/>
            <a:ext cx="21945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Tokenized utility pegged at 1 HGN = 1 USDT.
• Redeemable daily for 5 Liters of fresh Alkaline Hydrogen Water.
• Distributor Centers claim HGN for USDT at 1:0.5 on Saturdays.
• Optional opt-out reroutes 50% into corporate reserve pools.
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TIERS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High-Net-Worth &amp; Institutional Participations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institutional capital opportunities featuring guaranteed capital return and quarterly profit sharing.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2560320" cy="3154680"/>
          </a:xfrm>
          <a:prstGeom prst="roundRect">
            <a:avLst/>
          </a:prstGeom>
          <a:solidFill>
            <a:srgbClr val="111C3D"/>
          </a:solidFill>
          <a:ln w="25400">
            <a:solidFill>
              <a:srgbClr val="D4AF3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00200"/>
            <a:ext cx="219456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62763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ENTRY INSTITUTIONAL TIER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73152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GOLDEN PARTICIPANT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228600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$3,000 USDT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731520" y="27889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Duration: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1691640" y="2788920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Months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31520" y="3081528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Return: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1691640" y="3081528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(100% Guaranteed)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31520" y="337413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 Sharing: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1691640" y="3374136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Global Pool (0.25% Share)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31520" y="3666744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Disbursement: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691640" y="3666744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Quarterly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31520" y="395935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Swaps: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169164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KGF Rewards from HGN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3291840" y="1463040"/>
            <a:ext cx="2560320" cy="3154680"/>
          </a:xfrm>
          <a:prstGeom prst="roundRect">
            <a:avLst/>
          </a:prstGeom>
          <a:solidFill>
            <a:srgbClr val="111C3D"/>
          </a:solidFill>
          <a:ln w="25400">
            <a:solidFill>
              <a:srgbClr val="06B6D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474720" y="1600200"/>
            <a:ext cx="219456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474720" y="162763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POPULAR STRATEGIC TIER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347472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DIAMOND PARTICIPANT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3474720" y="228600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$5,000 USDT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3474720" y="27889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Duration: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4434840" y="2788920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Months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3474720" y="3081528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Return: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4434840" y="3081528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(100% Guaranteed)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3474720" y="337413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 Sharing: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434840" y="3374136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Global Pool (0.35% Share)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3474720" y="3666744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Disbursement: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4434840" y="3666744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Quarterly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3474720" y="395935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Swaps: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443484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KGF Rewards from HGN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6035040" y="1463040"/>
            <a:ext cx="2560320" cy="3154680"/>
          </a:xfrm>
          <a:prstGeom prst="roundRect">
            <a:avLst/>
          </a:prstGeom>
          <a:solidFill>
            <a:srgbClr val="111C3D"/>
          </a:solidFill>
          <a:ln w="25400">
            <a:solidFill>
              <a:srgbClr val="8B5CF6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217920" y="1600200"/>
            <a:ext cx="219456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217920" y="162763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ELITE ENTERPRISE TIER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621792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PLATINUM PARTICIPANT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6035040" y="228600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$10,000 USDT</a:t>
            </a:r>
            <a:endParaRPr lang="en-US" sz="2400" dirty="0"/>
          </a:p>
        </p:txBody>
      </p:sp>
      <p:sp>
        <p:nvSpPr>
          <p:cNvPr id="41" name="Text 39"/>
          <p:cNvSpPr/>
          <p:nvPr/>
        </p:nvSpPr>
        <p:spPr>
          <a:xfrm>
            <a:off x="6217920" y="2788920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Duration: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7178040" y="2788920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Months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6217920" y="3081528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Return: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7178040" y="3081528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(100% Guaranteed)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217920" y="3374136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 Sharing: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7178040" y="3374136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Global Pool (0.50% Share)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6217920" y="3666744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Disbursement: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7178040" y="3666744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Calendar Quarterly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6217920" y="395935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Token Swaps: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7178040" y="3959352"/>
            <a:ext cx="12344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KGF Rewards from HGN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548640" y="46177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Safeguard: HNW investors participate directly in real corporate EBITDA distributions with fully guaranteed principal repayment.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REAL-WORLD ASSETS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10-Project Physical Asset Pipeline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Tangible cash-flow generating infrastructure scaling across regional and global markets.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55448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544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43000" y="155448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ONGOING</a:t>
            </a:r>
            <a:endParaRPr lang="en-US" sz="750" dirty="0"/>
          </a:p>
        </p:txBody>
      </p:sp>
      <p:pic>
        <p:nvPicPr>
          <p:cNvPr id="10" name="Image 0" descr="D:\Downloads\KGN\assets\rwa-water-tec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1810512"/>
            <a:ext cx="685800" cy="50292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40080" y="237744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Hydrogen Water Vending Tech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2194560" y="146304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286000" y="155448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14" name="Text 11"/>
          <p:cNvSpPr/>
          <p:nvPr/>
        </p:nvSpPr>
        <p:spPr>
          <a:xfrm>
            <a:off x="2286000" y="15544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2788920" y="155448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</a:t>
            </a:r>
            <a:endParaRPr lang="en-US" sz="750" dirty="0"/>
          </a:p>
        </p:txBody>
      </p:sp>
      <p:pic>
        <p:nvPicPr>
          <p:cNvPr id="16" name="Image 1" descr="D:\Downloads\KGN\assets\rwa-hygiene-te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6040" y="1810512"/>
            <a:ext cx="685800" cy="50292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2286000" y="237744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Hygiene &amp; Laundry Vending</a:t>
            </a:r>
            <a:endParaRPr lang="en-US" sz="850" dirty="0"/>
          </a:p>
        </p:txBody>
      </p:sp>
      <p:sp>
        <p:nvSpPr>
          <p:cNvPr id="18" name="Shape 14"/>
          <p:cNvSpPr/>
          <p:nvPr/>
        </p:nvSpPr>
        <p:spPr>
          <a:xfrm>
            <a:off x="3840480" y="146304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3931920" y="155448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20" name="Text 16"/>
          <p:cNvSpPr/>
          <p:nvPr/>
        </p:nvSpPr>
        <p:spPr>
          <a:xfrm>
            <a:off x="3931920" y="15544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4434840" y="155448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WORKING</a:t>
            </a:r>
            <a:endParaRPr lang="en-US" sz="750" dirty="0"/>
          </a:p>
        </p:txBody>
      </p:sp>
      <p:pic>
        <p:nvPicPr>
          <p:cNvPr id="22" name="Image 2" descr="D:\Downloads\KGN\assets\rwa-ai-technolog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960" y="1810512"/>
            <a:ext cx="685800" cy="50292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3931920" y="237744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AI-Based IT Data Centers</a:t>
            </a:r>
            <a:endParaRPr lang="en-US" sz="850" dirty="0"/>
          </a:p>
        </p:txBody>
      </p:sp>
      <p:sp>
        <p:nvSpPr>
          <p:cNvPr id="24" name="Shape 19"/>
          <p:cNvSpPr/>
          <p:nvPr/>
        </p:nvSpPr>
        <p:spPr>
          <a:xfrm>
            <a:off x="5486400" y="146304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5577840" y="155448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26" name="Text 21"/>
          <p:cNvSpPr/>
          <p:nvPr/>
        </p:nvSpPr>
        <p:spPr>
          <a:xfrm>
            <a:off x="5577840" y="15544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7" name="Text 22"/>
          <p:cNvSpPr/>
          <p:nvPr/>
        </p:nvSpPr>
        <p:spPr>
          <a:xfrm>
            <a:off x="6080760" y="155448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750" dirty="0"/>
          </a:p>
        </p:txBody>
      </p:sp>
      <p:pic>
        <p:nvPicPr>
          <p:cNvPr id="28" name="Image 3" descr="D:\Downloads\KGN\assets\rwa-relaxing-pod-ne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880" y="1810512"/>
            <a:ext cx="685800" cy="502920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5577840" y="237744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Relaxing Wellness Pods</a:t>
            </a:r>
            <a:endParaRPr lang="en-US" sz="850" dirty="0"/>
          </a:p>
        </p:txBody>
      </p:sp>
      <p:sp>
        <p:nvSpPr>
          <p:cNvPr id="30" name="Shape 24"/>
          <p:cNvSpPr/>
          <p:nvPr/>
        </p:nvSpPr>
        <p:spPr>
          <a:xfrm>
            <a:off x="7132320" y="146304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7223760" y="155448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32" name="Text 26"/>
          <p:cNvSpPr/>
          <p:nvPr/>
        </p:nvSpPr>
        <p:spPr>
          <a:xfrm>
            <a:off x="7223760" y="155448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00" dirty="0"/>
          </a:p>
        </p:txBody>
      </p:sp>
      <p:sp>
        <p:nvSpPr>
          <p:cNvPr id="33" name="Text 27"/>
          <p:cNvSpPr/>
          <p:nvPr/>
        </p:nvSpPr>
        <p:spPr>
          <a:xfrm>
            <a:off x="7726680" y="155448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750" dirty="0"/>
          </a:p>
        </p:txBody>
      </p:sp>
      <p:pic>
        <p:nvPicPr>
          <p:cNvPr id="34" name="Image 4" descr="D:\Downloads\KGN\assets\rwa-solar-domesti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1810512"/>
            <a:ext cx="685800" cy="502920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7223760" y="237744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Domestic Solar Tech Systems</a:t>
            </a:r>
            <a:endParaRPr lang="en-US" sz="850" dirty="0"/>
          </a:p>
        </p:txBody>
      </p:sp>
      <p:sp>
        <p:nvSpPr>
          <p:cNvPr id="36" name="Shape 29"/>
          <p:cNvSpPr/>
          <p:nvPr/>
        </p:nvSpPr>
        <p:spPr>
          <a:xfrm>
            <a:off x="548640" y="301752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640080" y="310896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38" name="Text 31"/>
          <p:cNvSpPr/>
          <p:nvPr/>
        </p:nvSpPr>
        <p:spPr>
          <a:xfrm>
            <a:off x="640080" y="310896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00" dirty="0"/>
          </a:p>
        </p:txBody>
      </p:sp>
      <p:sp>
        <p:nvSpPr>
          <p:cNvPr id="39" name="Text 32"/>
          <p:cNvSpPr/>
          <p:nvPr/>
        </p:nvSpPr>
        <p:spPr>
          <a:xfrm>
            <a:off x="1143000" y="310896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750" dirty="0"/>
          </a:p>
        </p:txBody>
      </p:sp>
      <p:pic>
        <p:nvPicPr>
          <p:cNvPr id="40" name="Image 5" descr="D:\Downloads\KGN\assets\rwa-ev-charg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120" y="3364992"/>
            <a:ext cx="685800" cy="502920"/>
          </a:xfrm>
          <a:prstGeom prst="rect">
            <a:avLst/>
          </a:prstGeom>
        </p:spPr>
      </p:pic>
      <p:sp>
        <p:nvSpPr>
          <p:cNvPr id="41" name="Text 33"/>
          <p:cNvSpPr/>
          <p:nvPr/>
        </p:nvSpPr>
        <p:spPr>
          <a:xfrm>
            <a:off x="640080" y="393192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 Charging Station Hubs</a:t>
            </a:r>
            <a:endParaRPr lang="en-US" sz="850" dirty="0"/>
          </a:p>
        </p:txBody>
      </p:sp>
      <p:sp>
        <p:nvSpPr>
          <p:cNvPr id="42" name="Shape 34"/>
          <p:cNvSpPr/>
          <p:nvPr/>
        </p:nvSpPr>
        <p:spPr>
          <a:xfrm>
            <a:off x="2194560" y="301752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2286000" y="310896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44" name="Text 36"/>
          <p:cNvSpPr/>
          <p:nvPr/>
        </p:nvSpPr>
        <p:spPr>
          <a:xfrm>
            <a:off x="2286000" y="310896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00" dirty="0"/>
          </a:p>
        </p:txBody>
      </p:sp>
      <p:sp>
        <p:nvSpPr>
          <p:cNvPr id="45" name="Text 37"/>
          <p:cNvSpPr/>
          <p:nvPr/>
        </p:nvSpPr>
        <p:spPr>
          <a:xfrm>
            <a:off x="2788920" y="310896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750" dirty="0"/>
          </a:p>
        </p:txBody>
      </p:sp>
      <p:pic>
        <p:nvPicPr>
          <p:cNvPr id="46" name="Image 6" descr="D:\Downloads\KGN\assets\rwa-ev-bike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6040" y="3364992"/>
            <a:ext cx="685800" cy="502920"/>
          </a:xfrm>
          <a:prstGeom prst="rect">
            <a:avLst/>
          </a:prstGeom>
        </p:spPr>
      </p:pic>
      <p:sp>
        <p:nvSpPr>
          <p:cNvPr id="47" name="Text 38"/>
          <p:cNvSpPr/>
          <p:nvPr/>
        </p:nvSpPr>
        <p:spPr>
          <a:xfrm>
            <a:off x="2286000" y="393192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 Commercial Bikes &amp; Cars</a:t>
            </a:r>
            <a:endParaRPr lang="en-US" sz="850" dirty="0"/>
          </a:p>
        </p:txBody>
      </p:sp>
      <p:sp>
        <p:nvSpPr>
          <p:cNvPr id="48" name="Shape 39"/>
          <p:cNvSpPr/>
          <p:nvPr/>
        </p:nvSpPr>
        <p:spPr>
          <a:xfrm>
            <a:off x="3840480" y="301752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49" name="Shape 40"/>
          <p:cNvSpPr/>
          <p:nvPr/>
        </p:nvSpPr>
        <p:spPr>
          <a:xfrm>
            <a:off x="3931920" y="310896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50" name="Text 41"/>
          <p:cNvSpPr/>
          <p:nvPr/>
        </p:nvSpPr>
        <p:spPr>
          <a:xfrm>
            <a:off x="3931920" y="310896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00" dirty="0"/>
          </a:p>
        </p:txBody>
      </p:sp>
      <p:sp>
        <p:nvSpPr>
          <p:cNvPr id="51" name="Text 42"/>
          <p:cNvSpPr/>
          <p:nvPr/>
        </p:nvSpPr>
        <p:spPr>
          <a:xfrm>
            <a:off x="4434840" y="310896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750" dirty="0"/>
          </a:p>
        </p:txBody>
      </p:sp>
      <p:pic>
        <p:nvPicPr>
          <p:cNvPr id="52" name="Image 7" descr="D:\Downloads\KGN\assets\rwa-ev-rental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1960" y="3364992"/>
            <a:ext cx="685800" cy="502920"/>
          </a:xfrm>
          <a:prstGeom prst="rect">
            <a:avLst/>
          </a:prstGeom>
        </p:spPr>
      </p:pic>
      <p:sp>
        <p:nvSpPr>
          <p:cNvPr id="53" name="Text 43"/>
          <p:cNvSpPr/>
          <p:nvPr/>
        </p:nvSpPr>
        <p:spPr>
          <a:xfrm>
            <a:off x="3931920" y="393192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 Vehicle Rental Fleet</a:t>
            </a:r>
            <a:endParaRPr lang="en-US" sz="850" dirty="0"/>
          </a:p>
        </p:txBody>
      </p:sp>
      <p:sp>
        <p:nvSpPr>
          <p:cNvPr id="54" name="Shape 44"/>
          <p:cNvSpPr/>
          <p:nvPr/>
        </p:nvSpPr>
        <p:spPr>
          <a:xfrm>
            <a:off x="5486400" y="301752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55" name="Shape 45"/>
          <p:cNvSpPr/>
          <p:nvPr/>
        </p:nvSpPr>
        <p:spPr>
          <a:xfrm>
            <a:off x="5577840" y="310896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56" name="Text 46"/>
          <p:cNvSpPr/>
          <p:nvPr/>
        </p:nvSpPr>
        <p:spPr>
          <a:xfrm>
            <a:off x="5577840" y="310896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900" dirty="0"/>
          </a:p>
        </p:txBody>
      </p:sp>
      <p:sp>
        <p:nvSpPr>
          <p:cNvPr id="57" name="Text 47"/>
          <p:cNvSpPr/>
          <p:nvPr/>
        </p:nvSpPr>
        <p:spPr>
          <a:xfrm>
            <a:off x="6080760" y="310896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750" dirty="0"/>
          </a:p>
        </p:txBody>
      </p:sp>
      <p:pic>
        <p:nvPicPr>
          <p:cNvPr id="58" name="Image 8" descr="D:\Downloads\KGN\assets\rwa-tesla-dealer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97880" y="3364992"/>
            <a:ext cx="685800" cy="502920"/>
          </a:xfrm>
          <a:prstGeom prst="rect">
            <a:avLst/>
          </a:prstGeom>
        </p:spPr>
      </p:pic>
      <p:sp>
        <p:nvSpPr>
          <p:cNvPr id="59" name="Text 48"/>
          <p:cNvSpPr/>
          <p:nvPr/>
        </p:nvSpPr>
        <p:spPr>
          <a:xfrm>
            <a:off x="5577840" y="393192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Tesla Car Dealership Center</a:t>
            </a:r>
            <a:endParaRPr lang="en-US" sz="850" dirty="0"/>
          </a:p>
        </p:txBody>
      </p:sp>
      <p:sp>
        <p:nvSpPr>
          <p:cNvPr id="60" name="Shape 49"/>
          <p:cNvSpPr/>
          <p:nvPr/>
        </p:nvSpPr>
        <p:spPr>
          <a:xfrm>
            <a:off x="7132320" y="3017520"/>
            <a:ext cx="1536192" cy="141732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61" name="Shape 50"/>
          <p:cNvSpPr/>
          <p:nvPr/>
        </p:nvSpPr>
        <p:spPr>
          <a:xfrm>
            <a:off x="7223760" y="3108960"/>
            <a:ext cx="457200" cy="201168"/>
          </a:xfrm>
          <a:prstGeom prst="roundRect">
            <a:avLst/>
          </a:prstGeom>
          <a:solidFill>
            <a:srgbClr val="0F172A"/>
          </a:solidFill>
          <a:ln/>
        </p:spPr>
      </p:sp>
      <p:sp>
        <p:nvSpPr>
          <p:cNvPr id="62" name="Text 51"/>
          <p:cNvSpPr/>
          <p:nvPr/>
        </p:nvSpPr>
        <p:spPr>
          <a:xfrm>
            <a:off x="7223760" y="3108960"/>
            <a:ext cx="4572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3" name="Text 52"/>
          <p:cNvSpPr/>
          <p:nvPr/>
        </p:nvSpPr>
        <p:spPr>
          <a:xfrm>
            <a:off x="7726680" y="3108960"/>
            <a:ext cx="868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b="1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PIPELINE</a:t>
            </a:r>
            <a:endParaRPr lang="en-US" sz="750" dirty="0"/>
          </a:p>
        </p:txBody>
      </p:sp>
      <p:pic>
        <p:nvPicPr>
          <p:cNvPr id="64" name="Image 9" descr="D:\Downloads\KGN\assets\rwa-solar-estat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43800" y="3364992"/>
            <a:ext cx="685800" cy="502920"/>
          </a:xfrm>
          <a:prstGeom prst="rect">
            <a:avLst/>
          </a:prstGeom>
        </p:spPr>
      </p:pic>
      <p:sp>
        <p:nvSpPr>
          <p:cNvPr id="65" name="Text 53"/>
          <p:cNvSpPr/>
          <p:nvPr/>
        </p:nvSpPr>
        <p:spPr>
          <a:xfrm>
            <a:off x="7223760" y="3931920"/>
            <a:ext cx="135331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Utility Solar Plant Estate</a:t>
            </a:r>
            <a:endParaRPr lang="en-US" sz="850" dirty="0"/>
          </a:p>
        </p:txBody>
      </p:sp>
      <p:sp>
        <p:nvSpPr>
          <p:cNvPr id="66" name="Text 54"/>
          <p:cNvSpPr/>
          <p:nvPr/>
        </p:nvSpPr>
        <p:spPr>
          <a:xfrm>
            <a:off x="548640" y="457200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Diversified Cash Flows: RWAs provide independent revenue independent of crypto market cycles.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DISTRIBUTION NETWORK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Decentralized Physical Franchise Model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High-velocity grassroots distribution combining MLM leadership incentives with physical retail franchises.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886200" cy="31089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0020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K1A – K6A LEADERSHIP COMMISSION POOL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874520"/>
            <a:ext cx="3520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each 300 USDT computing package, 20% (60 USDT) is allocated to the team rewards pool. 1 Point = 7.5 USDT.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31520" y="2331720"/>
            <a:ext cx="3520440" cy="292608"/>
          </a:xfrm>
          <a:prstGeom prst="roundRect">
            <a:avLst/>
          </a:prstGeom>
          <a:solidFill>
            <a:srgbClr val="172554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2368296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K1A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508760" y="2368296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Direct Sale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834640" y="2368296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7.5 USDT (1 Pt)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731520" y="2660904"/>
            <a:ext cx="3520440" cy="292608"/>
          </a:xfrm>
          <a:prstGeom prst="roundRect">
            <a:avLst/>
          </a:prstGeom>
          <a:solidFill>
            <a:srgbClr val="172554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2697480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K2A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1508760" y="2697480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– 10 Team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2834640" y="2697480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15.0 USDT (2 Pts)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731520" y="2990088"/>
            <a:ext cx="3520440" cy="292608"/>
          </a:xfrm>
          <a:prstGeom prst="roundRect">
            <a:avLst/>
          </a:prstGeom>
          <a:solidFill>
            <a:srgbClr val="1725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3026664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K3A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508760" y="3026664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– 20 Team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2834640" y="3026664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22.5 USDT (3 Pts)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731520" y="3319272"/>
            <a:ext cx="3520440" cy="292608"/>
          </a:xfrm>
          <a:prstGeom prst="roundRect">
            <a:avLst/>
          </a:prstGeom>
          <a:solidFill>
            <a:srgbClr val="172554"/>
          </a:solidFill>
          <a:ln/>
        </p:spPr>
      </p:sp>
      <p:sp>
        <p:nvSpPr>
          <p:cNvPr id="22" name="Text 20"/>
          <p:cNvSpPr/>
          <p:nvPr/>
        </p:nvSpPr>
        <p:spPr>
          <a:xfrm>
            <a:off x="822960" y="3355848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K4A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1508760" y="3355848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– 50 Team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2834640" y="3355848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30.0 USDT (4 Pts)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731520" y="3648456"/>
            <a:ext cx="3520440" cy="292608"/>
          </a:xfrm>
          <a:prstGeom prst="roundRect">
            <a:avLst/>
          </a:prstGeom>
          <a:solidFill>
            <a:srgbClr val="172554"/>
          </a:solidFill>
          <a:ln/>
        </p:spPr>
      </p:sp>
      <p:sp>
        <p:nvSpPr>
          <p:cNvPr id="26" name="Text 24"/>
          <p:cNvSpPr/>
          <p:nvPr/>
        </p:nvSpPr>
        <p:spPr>
          <a:xfrm>
            <a:off x="822960" y="3685032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K5A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1508760" y="3685032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 – 100 Team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834640" y="3685032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37.5 USDT (5 Pts)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731520" y="3977640"/>
            <a:ext cx="3520440" cy="292608"/>
          </a:xfrm>
          <a:prstGeom prst="roundRect">
            <a:avLst/>
          </a:prstGeom>
          <a:solidFill>
            <a:srgbClr val="172554"/>
          </a:solidFill>
          <a:ln/>
        </p:spPr>
      </p:sp>
      <p:sp>
        <p:nvSpPr>
          <p:cNvPr id="30" name="Text 28"/>
          <p:cNvSpPr/>
          <p:nvPr/>
        </p:nvSpPr>
        <p:spPr>
          <a:xfrm>
            <a:off x="822960" y="4014216"/>
            <a:ext cx="6400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K6A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1508760" y="4014216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101+ Team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2834640" y="4014216"/>
            <a:ext cx="13258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45.0 USDT (6 Pts)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709160" y="1463040"/>
            <a:ext cx="3886200" cy="310896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892040" y="160020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DISTRIBUTOR CENTRES &amp; ENTERPRISE REWARDS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892040" y="1965960"/>
            <a:ext cx="3520440" cy="59436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23387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983480" y="2011680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Distributor Centre (DC = K6A)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6583680" y="201168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Reward: Commercial Hydrogen Machine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4983480" y="2258568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Active User Subscriptions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4892040" y="2624328"/>
            <a:ext cx="3520440" cy="59436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23387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983480" y="2670048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Master Distributor (MD)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583680" y="2670048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Reward: $3,000 USDT Mining Machine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4983480" y="2916936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Qualified Distributor Centres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4892040" y="3282696"/>
            <a:ext cx="3520440" cy="59436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233876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983480" y="3328416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 Distributor (ZD)</a:t>
            </a:r>
            <a:endParaRPr lang="en-US" sz="950" dirty="0"/>
          </a:p>
        </p:txBody>
      </p:sp>
      <p:sp>
        <p:nvSpPr>
          <p:cNvPr id="45" name="Text 43"/>
          <p:cNvSpPr/>
          <p:nvPr/>
        </p:nvSpPr>
        <p:spPr>
          <a:xfrm>
            <a:off x="6583680" y="3328416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Reward: $5,000 USDT One-Time Car Fund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4983480" y="3575304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Master Distributors Network</a:t>
            </a:r>
            <a:endParaRPr lang="en-US" sz="850" dirty="0"/>
          </a:p>
        </p:txBody>
      </p:sp>
      <p:sp>
        <p:nvSpPr>
          <p:cNvPr id="47" name="Shape 45"/>
          <p:cNvSpPr/>
          <p:nvPr/>
        </p:nvSpPr>
        <p:spPr>
          <a:xfrm>
            <a:off x="4892040" y="3941064"/>
            <a:ext cx="3520440" cy="59436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23387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983480" y="3986784"/>
            <a:ext cx="20116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Distributor (SD)</a:t>
            </a:r>
            <a:endParaRPr lang="en-US" sz="950" dirty="0"/>
          </a:p>
        </p:txBody>
      </p:sp>
      <p:sp>
        <p:nvSpPr>
          <p:cNvPr id="49" name="Text 47"/>
          <p:cNvSpPr/>
          <p:nvPr/>
        </p:nvSpPr>
        <p:spPr>
          <a:xfrm>
            <a:off x="6583680" y="3986784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Reward: $10,000 USDT One-Time Home Fund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4983480" y="4233672"/>
            <a:ext cx="3291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Zone Distributors Network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ECONOMICS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Diversified Corporate Revenue Engines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recurring, non-correlated income channels driving company profitability.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8046720" cy="54864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572768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AI Compute Yield Margin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74720" y="1591056"/>
            <a:ext cx="137160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609344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 of Revenue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937760" y="1536192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arbitrage margin between enterprise wholesale AI computing revenues and the 1% daily yield distributed to participants.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548640" y="2084832"/>
            <a:ext cx="8046720" cy="54864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219456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Cloud Data Storage Fees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474720" y="2212848"/>
            <a:ext cx="137160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8B5C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474720" y="2231136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 of Revenue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937760" y="2157984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monthly inflow of 35 USDT per participant box. A network of 10,000 units generates $350,000/month in pure recurring software maintenance.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48640" y="2706624"/>
            <a:ext cx="8046720" cy="54864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2816352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Physical Water &amp; Vending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3474720" y="2834640"/>
            <a:ext cx="137160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74720" y="2852928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 of Revenue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937760" y="2779776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gross-margin physical retail water sales. DC settlement spread: 1 HGN redeemed at 1 USDT retail vs. 0.50 USDT wholesale admin settlement.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48640" y="3328416"/>
            <a:ext cx="8046720" cy="54864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3438144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Dynamic Withdrawal Fees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474720" y="3456432"/>
            <a:ext cx="137160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474720" y="3474720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of Revenue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937760" y="3401568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5% transaction fee on standard cashouts escalating to 10% on 4th+ monthly withdrawals preserves cash and supplies corporate reserves.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548640" y="3950208"/>
            <a:ext cx="8046720" cy="54864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31520" y="4059936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RWA Energy &amp; EV Assets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474720" y="4078224"/>
            <a:ext cx="137160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474720" y="4096512"/>
            <a:ext cx="13716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 of Revenue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937760" y="4023360"/>
            <a:ext cx="3520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1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charging station tariffs, EV fleet lease revenues, and residential solar installation contracts.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548640" y="4617720"/>
            <a:ext cx="80467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Result: A robust, multi-pillar revenue model supporting continuous investor quarterly returns.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&amp; GOVERNANCE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Institutional-Grade Security &amp; Risk Mitigation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Multi-layer protocols protecting participant funds, system integrity, and regulatory compliance.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2560320" cy="137160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572768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🔐  Dual-Password Security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1874520"/>
            <a:ext cx="2286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Separation of concerns: Distinct Account Login Password and a secondary transaction-level Financial Security Password required for all asset movements and withdrawals.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291840" y="1463040"/>
            <a:ext cx="2560320" cy="137160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29000" y="1572768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⛓️  Multi-RPC Web3 Auditing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29000" y="1874520"/>
            <a:ext cx="2286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Automated blockchain listener across redundant BSC RPC nodes verifying smart-contract events, preventing double-spend exploits and verifying BEP-20 USDT deposits.</a:t>
            </a:r>
            <a:endParaRPr lang="en-US" sz="850" dirty="0"/>
          </a:p>
        </p:txBody>
      </p:sp>
      <p:sp>
        <p:nvSpPr>
          <p:cNvPr id="12" name="Shape 10"/>
          <p:cNvSpPr/>
          <p:nvPr/>
        </p:nvSpPr>
        <p:spPr>
          <a:xfrm>
            <a:off x="6035040" y="1463040"/>
            <a:ext cx="2560320" cy="137160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72200" y="1572768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⚙️  Automated Cron Catch-Up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172200" y="1874520"/>
            <a:ext cx="2286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State-machine retroactive processor. Ensures that network maintenance or API latency never results in missed yield distributions for verified active nodes.</a:t>
            </a:r>
            <a:endParaRPr lang="en-US" sz="850" dirty="0"/>
          </a:p>
        </p:txBody>
      </p:sp>
      <p:sp>
        <p:nvSpPr>
          <p:cNvPr id="15" name="Shape 13"/>
          <p:cNvSpPr/>
          <p:nvPr/>
        </p:nvSpPr>
        <p:spPr>
          <a:xfrm>
            <a:off x="548640" y="2971800"/>
            <a:ext cx="2560320" cy="137160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3081528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🛡️  The 3-Month Strict Rule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5800" y="3383280"/>
            <a:ext cx="2286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Incentive alignment: If a user misses Data Storage renewal for 3 consecutive months, 0.8 Static funds pause while 1.2 Earning funds continue, preventing freeloading.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3291840" y="2971800"/>
            <a:ext cx="2560320" cy="137160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429000" y="3081528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👁️  Manual Admin Withdrawal Audit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429000" y="3383280"/>
            <a:ext cx="2286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automated hot-wallet drain vulnerabilities. High-value cashouts undergo manual review with full on-chain TX hash logging and cryptographic verification.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6035040" y="2971800"/>
            <a:ext cx="2560320" cy="1371600"/>
          </a:xfrm>
          <a:prstGeom prst="roundRect">
            <a:avLst/>
          </a:prstGeom>
          <a:solidFill>
            <a:srgbClr val="111C3D"/>
          </a:solidFill>
          <a:ln w="12700">
            <a:solidFill>
              <a:srgbClr val="23304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172200" y="3081528"/>
            <a:ext cx="2286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BB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🔄  Inactive Lead Pruning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6172200" y="3383280"/>
            <a:ext cx="22860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Unactivated leads exceeding 30-day grace periods re-route to Global Sponsor Pools, ensuring optimal team velocity and preventing abandoned network blockage.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COMPETITIVE ADVANTAGE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KGF Outperforms Existing Alternatives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Combining the best of Web3 liquid yields with the security of traditional asset-backed businesses.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8046720" cy="288036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D4AF37"/>
                          </a:solidFill>
                        </a:rPr>
                        <a:t>Feature / Dimension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Pure Web3 Tokens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Legacy Franchises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0B981"/>
                          </a:solidFill>
                        </a:rPr>
                        <a:t>KGF Ecosystem</a:t>
                      </a:r>
                      <a:endParaRPr lang="en-US" sz="10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4E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Real Physical Backing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FCA5A5"/>
                          </a:solidFill>
                        </a:rPr>
                        <a:t>None (Speculative)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94A3B8"/>
                          </a:solidFill>
                        </a:rPr>
                        <a:t>High (Brick &amp; Mortar)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</a:rPr>
                        <a:t>Strong (Alkaline Water, EV, Solar)</a:t>
                      </a:r>
                      <a:endParaRPr lang="en-US" sz="95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Daily Liquid Yield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FCA5A5"/>
                          </a:solidFill>
                        </a:rPr>
                        <a:t>Volatile / APY Dilution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94A3B8"/>
                          </a:solidFill>
                        </a:rPr>
                        <a:t>Zero (Monthly/Yearly)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</a:rPr>
                        <a:t>1.0% Daily (Predictable 3 USDT)</a:t>
                      </a:r>
                      <a:endParaRPr lang="en-US" sz="95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Capital Return Guarantee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FCA5A5"/>
                          </a:solidFill>
                        </a:rPr>
                        <a:t>None (Market Dependent)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94A3B8"/>
                          </a:solidFill>
                        </a:rPr>
                        <a:t>Partial / Illiquid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</a:rPr>
                        <a:t>100% Capital Return (60-Mo HNW)</a:t>
                      </a:r>
                      <a:endParaRPr lang="en-US" sz="95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Quarterly Profit Share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FCA5A5"/>
                          </a:solidFill>
                        </a:rPr>
                        <a:t>Rare / Governance Only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94A3B8"/>
                          </a:solidFill>
                        </a:rPr>
                        <a:t>Complex Royalty Fees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</a:rPr>
                        <a:t>Direct 5% Global Profit Pool</a:t>
                      </a:r>
                      <a:endParaRPr lang="en-US" sz="95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Franchise Scalability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FCA5A5"/>
                          </a:solidFill>
                        </a:rPr>
                        <a:t>Low (Pure Digital)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94A3B8"/>
                          </a:solidFill>
                        </a:rPr>
                        <a:t>Slow / High Capex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</a:rPr>
                        <a:t>High Velocity DePIN Model</a:t>
                      </a:r>
                      <a:endParaRPr lang="en-US" sz="95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</a:rPr>
                        <a:t>Liquidity Speed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FCA5A5"/>
                          </a:solidFill>
                        </a:rPr>
                        <a:t>High but Risky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94A3B8"/>
                          </a:solidFill>
                        </a:rPr>
                        <a:t>Years (Illiquid)</a:t>
                      </a:r>
                      <a:endParaRPr lang="en-US" sz="90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C3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50" b="1" dirty="0">
                          <a:solidFill>
                            <a:srgbClr val="10B981"/>
                          </a:solidFill>
                        </a:rPr>
                        <a:t>Instant P2P &amp; Controlled On-Chain</a:t>
                      </a:r>
                      <a:endParaRPr lang="en-US" sz="950" dirty="0"/>
                    </a:p>
                  </a:txBody>
                  <a:tcPr anchor="ctr">
                    <a:lnL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304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28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ROADMAP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 Roadmap: 3 Phases to Global Scale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Disciplined, milestone-driven expansion bridging grassroots networks with institutional scale.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2560320" cy="315468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00200"/>
            <a:ext cx="219456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162763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1 (CURRENT)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3152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Foundation &amp; DePIN Launch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31520" y="2362893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Deploy Hydrogen Computing Power nodes &amp; 3-Wallet ledger.
• Establish initial 100 Distributor Centres (DC) across target regions.
• Launch Alkaline Hydrogen Water 5L daily delivery utility.
• Onboard first cohort of Golden, Diamond &amp; Platinum investors.
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291840" y="1463040"/>
            <a:ext cx="2560320" cy="315468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74720" y="1600200"/>
            <a:ext cx="219456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74720" y="162763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2 (MONTHS 6–18)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3474720" y="196596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RWA Commercial Scaling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74720" y="2362893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Commercial rollout of Hygiene &amp; Laundry Vending machines.
• Pilot domestic solar packages and localized EV charging stations.
• Distribute 1st &amp; 2nd quarterly calendar profit payouts to HNW tiers.
• Expand to Master &amp; Zone Distributor leadership networks.
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6035040" y="1463040"/>
            <a:ext cx="2560320" cy="315468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0" y="1600200"/>
            <a:ext cx="2194560" cy="274320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0" y="1627632"/>
            <a:ext cx="2194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 3 (MONTHS 18–36+)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6035040" y="196596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Enterprise &amp; Asset Tokenization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217920" y="2394066"/>
            <a:ext cx="21945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9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Launch utility-scale Solar Plant Estate &amp; EV vehicle rental fleet.
• Tesla commercial dealership partnerships and regional showroom hubs.
• Full capital return disbursements to maturing institutional tiers.
• Global DePIN expansion with multi-regional regulatory compliance.
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228600"/>
            <a:ext cx="2194560" cy="292608"/>
          </a:xfrm>
          <a:prstGeom prst="roundRect">
            <a:avLst/>
          </a:prstGeom>
          <a:solidFill>
            <a:srgbClr val="172554"/>
          </a:solidFill>
          <a:ln w="12700">
            <a:solidFill>
              <a:srgbClr val="3B82F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37744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ALLOCATION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566928"/>
            <a:ext cx="804672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of Proceeds &amp; Investor Terms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" y="1005840"/>
            <a:ext cx="8229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capital deployment designed for maximum hardware efficiency and reserve protection.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886200" cy="306324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160020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PLANNED USE OF FUNDS ALLOCATION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965960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&amp; Compute Infrastructure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3291840" y="1965960"/>
            <a:ext cx="960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40%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31520" y="2203704"/>
            <a:ext cx="3520440" cy="73152"/>
          </a:xfrm>
          <a:prstGeom prst="roundRect">
            <a:avLst/>
          </a:prstGeom>
          <a:solidFill>
            <a:srgbClr val="1E293B"/>
          </a:solidFill>
          <a:ln/>
        </p:spPr>
      </p:sp>
      <p:sp>
        <p:nvSpPr>
          <p:cNvPr id="11" name="Shape 9"/>
          <p:cNvSpPr/>
          <p:nvPr/>
        </p:nvSpPr>
        <p:spPr>
          <a:xfrm>
            <a:off x="731520" y="2203704"/>
            <a:ext cx="1408176" cy="73152"/>
          </a:xfrm>
          <a:prstGeom prst="roundRect">
            <a:avLst/>
          </a:prstGeom>
          <a:solidFill>
            <a:srgbClr val="06B6D4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2468880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RWA Physical Asset Deployment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291840" y="2468880"/>
            <a:ext cx="960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731520" y="2706624"/>
            <a:ext cx="3520440" cy="73152"/>
          </a:xfrm>
          <a:prstGeom prst="roundRect">
            <a:avLst/>
          </a:prstGeom>
          <a:solidFill>
            <a:srgbClr val="1E293B"/>
          </a:solidFill>
          <a:ln/>
        </p:spPr>
      </p:sp>
      <p:sp>
        <p:nvSpPr>
          <p:cNvPr id="15" name="Shape 13"/>
          <p:cNvSpPr/>
          <p:nvPr/>
        </p:nvSpPr>
        <p:spPr>
          <a:xfrm>
            <a:off x="731520" y="2706624"/>
            <a:ext cx="1056132" cy="73152"/>
          </a:xfrm>
          <a:prstGeom prst="roundRect">
            <a:avLst/>
          </a:prstGeom>
          <a:solidFill>
            <a:srgbClr val="10B981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2971800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Liquidity Reserve &amp; Treasury Pool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3291840" y="2971800"/>
            <a:ext cx="960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31520" y="3209544"/>
            <a:ext cx="3520440" cy="73152"/>
          </a:xfrm>
          <a:prstGeom prst="roundRect">
            <a:avLst/>
          </a:prstGeom>
          <a:solidFill>
            <a:srgbClr val="1E293B"/>
          </a:solidFill>
          <a:ln/>
        </p:spPr>
      </p:sp>
      <p:sp>
        <p:nvSpPr>
          <p:cNvPr id="19" name="Shape 17"/>
          <p:cNvSpPr/>
          <p:nvPr/>
        </p:nvSpPr>
        <p:spPr>
          <a:xfrm>
            <a:off x="731520" y="3209544"/>
            <a:ext cx="704088" cy="73152"/>
          </a:xfrm>
          <a:prstGeom prst="roundRect">
            <a:avLst/>
          </a:prstGeom>
          <a:solidFill>
            <a:srgbClr val="D4AF37"/>
          </a:solidFill>
          <a:ln/>
        </p:spPr>
      </p:sp>
      <p:sp>
        <p:nvSpPr>
          <p:cNvPr id="20" name="Text 18"/>
          <p:cNvSpPr/>
          <p:nvPr/>
        </p:nvSpPr>
        <p:spPr>
          <a:xfrm>
            <a:off x="731520" y="3474720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Compliance, R&amp;D &amp; Global Operations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3291840" y="3474720"/>
            <a:ext cx="9601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8B5C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731520" y="3712464"/>
            <a:ext cx="3520440" cy="73152"/>
          </a:xfrm>
          <a:prstGeom prst="roundRect">
            <a:avLst/>
          </a:prstGeom>
          <a:solidFill>
            <a:srgbClr val="1E293B"/>
          </a:solidFill>
          <a:ln/>
        </p:spPr>
      </p:sp>
      <p:sp>
        <p:nvSpPr>
          <p:cNvPr id="23" name="Shape 21"/>
          <p:cNvSpPr/>
          <p:nvPr/>
        </p:nvSpPr>
        <p:spPr>
          <a:xfrm>
            <a:off x="731520" y="3712464"/>
            <a:ext cx="352044" cy="73152"/>
          </a:xfrm>
          <a:prstGeom prst="roundRect">
            <a:avLst/>
          </a:prstGeom>
          <a:solidFill>
            <a:srgbClr val="8B5CF6"/>
          </a:solidFill>
          <a:ln/>
        </p:spPr>
      </p:sp>
      <p:sp>
        <p:nvSpPr>
          <p:cNvPr id="24" name="Shape 22"/>
          <p:cNvSpPr/>
          <p:nvPr/>
        </p:nvSpPr>
        <p:spPr>
          <a:xfrm>
            <a:off x="4709160" y="1463040"/>
            <a:ext cx="3886200" cy="306324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892040" y="160020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INVESTOR TERMS SUMMARY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4892040" y="1965960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Minimum Allocation: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6355080" y="196596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$3,000 USDT (Golden) / $10,000 (Platinum)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4892040" y="2350008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Investment Tenure: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6355080" y="2350008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Months Structured Lifecycle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892040" y="2734056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Protection: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6355080" y="2734056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Guaranteed Principal Repayment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892040" y="3118104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Profit Sharing Rate: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6355080" y="3118104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 of Company Global Net Profit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4892040" y="3502152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Payout Schedule: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6355080" y="3502152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Disbursed on Calendar Quarterly Basis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4892040" y="3886200"/>
            <a:ext cx="14630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Currency: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6355080" y="3886200"/>
            <a:ext cx="20574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USDT (BEP-20) / Verified Stablecoin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114800" y="731520"/>
            <a:ext cx="914400" cy="73152"/>
          </a:xfrm>
          <a:prstGeom prst="rect">
            <a:avLst/>
          </a:prstGeom>
          <a:solidFill>
            <a:srgbClr val="D4AF37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00584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THE FUTURE OF DEPIN &amp; REAL-WORLD ASSETS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914400" y="1508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KGF is redefining infrastructure yields: Disciplined execution, real hardware output, and guaranteed investor capital protection.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731520" y="2103120"/>
            <a:ext cx="2423160" cy="109728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06B6D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24028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6B6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TANGIBLE COLLATERAL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56032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computing hardware &amp; 10 cashflow RWAs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337560" y="2103120"/>
            <a:ext cx="2423160" cy="109728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37560" y="224028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CAPITAL RETURN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429000" y="256032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60-month principal preservation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943600" y="2103120"/>
            <a:ext cx="2423160" cy="1097280"/>
          </a:xfrm>
          <a:prstGeom prst="roundRect">
            <a:avLst/>
          </a:prstGeom>
          <a:solidFill>
            <a:srgbClr val="111C3D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943600" y="2240280"/>
            <a:ext cx="2423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 PROFIT SHARE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035040" y="2560320"/>
            <a:ext cx="22402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5% global profit disbursement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1371600" y="3429000"/>
            <a:ext cx="6400800" cy="1097280"/>
          </a:xfrm>
          <a:prstGeom prst="roundRect">
            <a:avLst/>
          </a:prstGeom>
          <a:solidFill>
            <a:srgbClr val="172554"/>
          </a:solidFill>
          <a:ln w="1905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71600" y="354787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 &amp; INVESTOR ONBOARDING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463040" y="3858768"/>
            <a:ext cx="6217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ts val="1400"/>
              </a:lnSpc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Platform: https://kgfclub.com  |  Investor Relations: admin@ kgfclub.com</a:t>
            </a:r>
            <a:endParaRPr lang="en-US" sz="950" dirty="0"/>
          </a:p>
          <a:p>
            <a:pPr marL="0" indent="0" algn="ctr">
              <a:lnSpc>
                <a:spcPts val="14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Deposit Network: BEP-20 (Binance Smart Chain) USDT  |  Direct Account Onboarding Available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2540</Words>
  <Application>Microsoft Office PowerPoint</Application>
  <PresentationFormat>On-screen Show (16:9)</PresentationFormat>
  <Paragraphs>331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Kings Golden Future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KGF - Decentralized Infrastructure &amp; Real-World Asset Ecosystem</dc:title>
  <dc:subject>Institutional &amp; Angel Investor Pitch Deck</dc:subject>
  <dc:creator>KGF Ecosystem</dc:creator>
  <cp:lastModifiedBy>Mohamed Buhari</cp:lastModifiedBy>
  <cp:revision>2</cp:revision>
  <dcterms:created xsi:type="dcterms:W3CDTF">2026-10-11T12:26:59Z</dcterms:created>
  <dcterms:modified xsi:type="dcterms:W3CDTF">2026-10-11T12:49:00Z</dcterms:modified>
</cp:coreProperties>
</file>